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4" r:id="rId5"/>
  </p:sldMasterIdLst>
  <p:notesMasterIdLst>
    <p:notesMasterId r:id="rId24"/>
  </p:notesMasterIdLst>
  <p:sldIdLst>
    <p:sldId id="259" r:id="rId6"/>
    <p:sldId id="260" r:id="rId7"/>
    <p:sldId id="277" r:id="rId8"/>
    <p:sldId id="261" r:id="rId9"/>
    <p:sldId id="263" r:id="rId10"/>
    <p:sldId id="257" r:id="rId11"/>
    <p:sldId id="264" r:id="rId12"/>
    <p:sldId id="268" r:id="rId13"/>
    <p:sldId id="266" r:id="rId14"/>
    <p:sldId id="267" r:id="rId15"/>
    <p:sldId id="269" r:id="rId16"/>
    <p:sldId id="271" r:id="rId17"/>
    <p:sldId id="270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WARTH Ava [Safety Bay Senior High School]" initials="HA[BSHS" lastIdx="1" clrIdx="0">
    <p:extLst>
      <p:ext uri="{19B8F6BF-5375-455C-9EA6-DF929625EA0E}">
        <p15:presenceInfo xmlns:p15="http://schemas.microsoft.com/office/powerpoint/2012/main" userId="S::ava.howarth@education.wa.edu.au::620e5280-0aca-47a6-892c-cc0343bcab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66FF"/>
    <a:srgbClr val="FF9933"/>
    <a:srgbClr val="4C1959"/>
    <a:srgbClr val="313650"/>
    <a:srgbClr val="303650"/>
    <a:srgbClr val="7F6CA1"/>
    <a:srgbClr val="B093C6"/>
    <a:srgbClr val="6DC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300" y="120"/>
      </p:cViewPr>
      <p:guideLst>
        <p:guide orient="horz" pos="21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39CC4-BC6F-4E80-BC0D-03833D02DC81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652E4-5120-44D6-918A-894636DE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46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A6FE-9F56-40E5-BBA6-0B630FE22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82" y="560991"/>
            <a:ext cx="10762332" cy="1004057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1E879-9DF7-4DA7-85AC-CB56A8C09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582" y="1810870"/>
            <a:ext cx="10631706" cy="4716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31365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006BC-654D-4398-BB52-44965C9C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3231" y="5942541"/>
            <a:ext cx="2743200" cy="153135"/>
          </a:xfrm>
        </p:spPr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fld id="{9EC83871-7464-427B-B6D7-A5E8F38202AB}" type="datetime1">
              <a:rPr lang="ru-RU" smtClean="0"/>
              <a:pPr/>
              <a:t>25.05.2022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33390-B4DE-4B11-A7FB-79925DE8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73001-7276-491C-9F48-01FA5E71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fld id="{AF24F759-2890-4717-B1AF-E04CADEEA4E9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1986FB-BF6D-4B98-ACDD-AD2C255FA969}"/>
              </a:ext>
            </a:extLst>
          </p:cNvPr>
          <p:cNvCxnSpPr/>
          <p:nvPr userDrawn="1"/>
        </p:nvCxnSpPr>
        <p:spPr>
          <a:xfrm>
            <a:off x="930604" y="1640756"/>
            <a:ext cx="3739896" cy="0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ED13A07-F0A8-43F7-B682-245A3F0AE53C}"/>
              </a:ext>
            </a:extLst>
          </p:cNvPr>
          <p:cNvCxnSpPr>
            <a:cxnSpLocks/>
          </p:cNvCxnSpPr>
          <p:nvPr userDrawn="1"/>
        </p:nvCxnSpPr>
        <p:spPr>
          <a:xfrm>
            <a:off x="506061" y="3437723"/>
            <a:ext cx="11220501" cy="0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5626E3A0-4546-4CF6-A4F2-DEF7D1CD1FF9}"/>
              </a:ext>
            </a:extLst>
          </p:cNvPr>
          <p:cNvSpPr/>
          <p:nvPr userDrawn="1"/>
        </p:nvSpPr>
        <p:spPr>
          <a:xfrm>
            <a:off x="1425686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E2518BE-4FE7-462F-896E-F7A1045CBC7F}"/>
              </a:ext>
            </a:extLst>
          </p:cNvPr>
          <p:cNvSpPr/>
          <p:nvPr userDrawn="1"/>
        </p:nvSpPr>
        <p:spPr>
          <a:xfrm>
            <a:off x="9485991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13B079D-42A1-4B9D-A7F1-282A0DD6008D}"/>
              </a:ext>
            </a:extLst>
          </p:cNvPr>
          <p:cNvSpPr/>
          <p:nvPr userDrawn="1"/>
        </p:nvSpPr>
        <p:spPr>
          <a:xfrm>
            <a:off x="3447869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265D1BF-A6B7-4058-A96A-F0F1C76D8517}"/>
              </a:ext>
            </a:extLst>
          </p:cNvPr>
          <p:cNvSpPr/>
          <p:nvPr userDrawn="1"/>
        </p:nvSpPr>
        <p:spPr>
          <a:xfrm>
            <a:off x="5460576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A1987E3-E256-4CF7-9FE6-0446D4E40179}"/>
              </a:ext>
            </a:extLst>
          </p:cNvPr>
          <p:cNvSpPr/>
          <p:nvPr userDrawn="1"/>
        </p:nvSpPr>
        <p:spPr>
          <a:xfrm>
            <a:off x="7473283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Text Placeholder 45">
            <a:extLst>
              <a:ext uri="{FF2B5EF4-FFF2-40B4-BE49-F238E27FC236}">
                <a16:creationId xmlns:a16="http://schemas.microsoft.com/office/drawing/2014/main" id="{62F3EA0C-FA8C-40D1-9BE6-30DACB1AB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6622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26" name="Text Placeholder 47">
            <a:extLst>
              <a:ext uri="{FF2B5EF4-FFF2-40B4-BE49-F238E27FC236}">
                <a16:creationId xmlns:a16="http://schemas.microsoft.com/office/drawing/2014/main" id="{B62F6384-D912-4754-AC82-81F6ED586B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6622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27" name="Text Placeholder 45">
            <a:extLst>
              <a:ext uri="{FF2B5EF4-FFF2-40B4-BE49-F238E27FC236}">
                <a16:creationId xmlns:a16="http://schemas.microsoft.com/office/drawing/2014/main" id="{E4557023-E1DB-4099-92BE-5DD6EDC0A5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6927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28" name="Text Placeholder 47">
            <a:extLst>
              <a:ext uri="{FF2B5EF4-FFF2-40B4-BE49-F238E27FC236}">
                <a16:creationId xmlns:a16="http://schemas.microsoft.com/office/drawing/2014/main" id="{1394A278-B5EB-4D0C-B858-6C4854D605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6927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29" name="Text Placeholder 45">
            <a:extLst>
              <a:ext uri="{FF2B5EF4-FFF2-40B4-BE49-F238E27FC236}">
                <a16:creationId xmlns:a16="http://schemas.microsoft.com/office/drawing/2014/main" id="{9A0EBBF7-4D6F-4416-9A72-43656E408A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41698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30" name="Text Placeholder 47">
            <a:extLst>
              <a:ext uri="{FF2B5EF4-FFF2-40B4-BE49-F238E27FC236}">
                <a16:creationId xmlns:a16="http://schemas.microsoft.com/office/drawing/2014/main" id="{E1D2E97C-7283-4D56-B845-31416A53E3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1698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31" name="Text Placeholder 45">
            <a:extLst>
              <a:ext uri="{FF2B5EF4-FFF2-40B4-BE49-F238E27FC236}">
                <a16:creationId xmlns:a16="http://schemas.microsoft.com/office/drawing/2014/main" id="{C7FAD635-CC52-4D35-948F-3C282B8B1D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6774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32" name="Text Placeholder 47">
            <a:extLst>
              <a:ext uri="{FF2B5EF4-FFF2-40B4-BE49-F238E27FC236}">
                <a16:creationId xmlns:a16="http://schemas.microsoft.com/office/drawing/2014/main" id="{03B8B604-1193-4627-A082-F0D9A60542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56774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33" name="Text Placeholder 45">
            <a:extLst>
              <a:ext uri="{FF2B5EF4-FFF2-40B4-BE49-F238E27FC236}">
                <a16:creationId xmlns:a16="http://schemas.microsoft.com/office/drawing/2014/main" id="{BCD8CA83-EDAF-4BB0-B4B2-ACB5B3FABA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71850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34" name="Text Placeholder 47">
            <a:extLst>
              <a:ext uri="{FF2B5EF4-FFF2-40B4-BE49-F238E27FC236}">
                <a16:creationId xmlns:a16="http://schemas.microsoft.com/office/drawing/2014/main" id="{9E430891-2780-4B5A-85BC-72B8844790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71850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A3E97EF-FE6B-480C-959B-7280D4585FF1}"/>
              </a:ext>
            </a:extLst>
          </p:cNvPr>
          <p:cNvCxnSpPr/>
          <p:nvPr userDrawn="1"/>
        </p:nvCxnSpPr>
        <p:spPr>
          <a:xfrm>
            <a:off x="1327206" y="4723438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F3B62EE-A564-46ED-B447-638921DB62E8}"/>
              </a:ext>
            </a:extLst>
          </p:cNvPr>
          <p:cNvCxnSpPr/>
          <p:nvPr userDrawn="1"/>
        </p:nvCxnSpPr>
        <p:spPr>
          <a:xfrm>
            <a:off x="9389110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D3A1797-7173-43F0-96BB-5B2509B07D40}"/>
              </a:ext>
            </a:extLst>
          </p:cNvPr>
          <p:cNvCxnSpPr/>
          <p:nvPr userDrawn="1"/>
        </p:nvCxnSpPr>
        <p:spPr>
          <a:xfrm>
            <a:off x="3342682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F57D6FD-153E-4271-A26B-6B7B47B56BC4}"/>
              </a:ext>
            </a:extLst>
          </p:cNvPr>
          <p:cNvCxnSpPr/>
          <p:nvPr userDrawn="1"/>
        </p:nvCxnSpPr>
        <p:spPr>
          <a:xfrm>
            <a:off x="5358158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DECBFAE-DE37-481F-AC90-D235D81CA640}"/>
              </a:ext>
            </a:extLst>
          </p:cNvPr>
          <p:cNvCxnSpPr/>
          <p:nvPr userDrawn="1"/>
        </p:nvCxnSpPr>
        <p:spPr>
          <a:xfrm>
            <a:off x="7373634" y="4719186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Picture Placeholder 60">
            <a:extLst>
              <a:ext uri="{FF2B5EF4-FFF2-40B4-BE49-F238E27FC236}">
                <a16:creationId xmlns:a16="http://schemas.microsoft.com/office/drawing/2014/main" id="{AC1E6DBA-4961-406D-AC16-A1FBE347F6B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64650" y="869401"/>
            <a:ext cx="969264" cy="969264"/>
          </a:xfrm>
          <a:prstGeom prst="ellipse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2" name="Text Placeholder 150">
            <a:extLst>
              <a:ext uri="{FF2B5EF4-FFF2-40B4-BE49-F238E27FC236}">
                <a16:creationId xmlns:a16="http://schemas.microsoft.com/office/drawing/2014/main" id="{AF955F46-550D-4FBD-949A-CAB1780A81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1726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5" name="Text Placeholder 153">
            <a:extLst>
              <a:ext uri="{FF2B5EF4-FFF2-40B4-BE49-F238E27FC236}">
                <a16:creationId xmlns:a16="http://schemas.microsoft.com/office/drawing/2014/main" id="{7EA772E2-9F56-4EFF-9C41-27E673E905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48994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1</a:t>
            </a:r>
            <a:endParaRPr lang="ru-RU" dirty="0"/>
          </a:p>
        </p:txBody>
      </p:sp>
      <p:sp>
        <p:nvSpPr>
          <p:cNvPr id="156" name="Text Placeholder 150">
            <a:extLst>
              <a:ext uri="{FF2B5EF4-FFF2-40B4-BE49-F238E27FC236}">
                <a16:creationId xmlns:a16="http://schemas.microsoft.com/office/drawing/2014/main" id="{9E3D3168-A898-4150-AF7E-862B31691E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85235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7" name="Text Placeholder 153">
            <a:extLst>
              <a:ext uri="{FF2B5EF4-FFF2-40B4-BE49-F238E27FC236}">
                <a16:creationId xmlns:a16="http://schemas.microsoft.com/office/drawing/2014/main" id="{BA9C2567-2AF9-4A73-8B7C-5B63B5C2B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17698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5</a:t>
            </a:r>
            <a:endParaRPr lang="ru-RU" dirty="0"/>
          </a:p>
        </p:txBody>
      </p:sp>
      <p:sp>
        <p:nvSpPr>
          <p:cNvPr id="158" name="Text Placeholder 150">
            <a:extLst>
              <a:ext uri="{FF2B5EF4-FFF2-40B4-BE49-F238E27FC236}">
                <a16:creationId xmlns:a16="http://schemas.microsoft.com/office/drawing/2014/main" id="{DA2B3D14-3067-45E6-9BBE-133B7365D7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37603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9" name="Text Placeholder 153">
            <a:extLst>
              <a:ext uri="{FF2B5EF4-FFF2-40B4-BE49-F238E27FC236}">
                <a16:creationId xmlns:a16="http://schemas.microsoft.com/office/drawing/2014/main" id="{AD3DE571-16BA-4C29-B339-2DE7A54C11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66170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2</a:t>
            </a:r>
            <a:endParaRPr lang="ru-RU" dirty="0"/>
          </a:p>
        </p:txBody>
      </p:sp>
      <p:sp>
        <p:nvSpPr>
          <p:cNvPr id="160" name="Text Placeholder 150">
            <a:extLst>
              <a:ext uri="{FF2B5EF4-FFF2-40B4-BE49-F238E27FC236}">
                <a16:creationId xmlns:a16="http://schemas.microsoft.com/office/drawing/2014/main" id="{D9FE4127-9BA3-4B00-9BBC-67A05E58DA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253480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1" name="Text Placeholder 153">
            <a:extLst>
              <a:ext uri="{FF2B5EF4-FFF2-40B4-BE49-F238E27FC236}">
                <a16:creationId xmlns:a16="http://schemas.microsoft.com/office/drawing/2014/main" id="{88D6F3B6-2D7F-49D3-96A4-AA7B23F2A6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346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3</a:t>
            </a:r>
            <a:endParaRPr lang="ru-RU" dirty="0"/>
          </a:p>
        </p:txBody>
      </p:sp>
      <p:sp>
        <p:nvSpPr>
          <p:cNvPr id="162" name="Text Placeholder 150">
            <a:extLst>
              <a:ext uri="{FF2B5EF4-FFF2-40B4-BE49-F238E27FC236}">
                <a16:creationId xmlns:a16="http://schemas.microsoft.com/office/drawing/2014/main" id="{E6DF83B4-F73A-46B0-BC1D-074BF03B3B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69357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3" name="Text Placeholder 153">
            <a:extLst>
              <a:ext uri="{FF2B5EF4-FFF2-40B4-BE49-F238E27FC236}">
                <a16:creationId xmlns:a16="http://schemas.microsoft.com/office/drawing/2014/main" id="{45821A5A-E756-4A87-B0C8-A23317B4EFF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0522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601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748B-B472-4033-B890-0E4E97938CAF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2FC5-C070-4FFA-BD87-D74DC171B09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748B-B472-4033-B890-0E4E97938CAF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2FC5-C070-4FFA-BD87-D74DC171B099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>
          <a:gsLst>
            <a:gs pos="0">
              <a:srgbClr val="6DC4EB"/>
            </a:gs>
            <a:gs pos="100000">
              <a:srgbClr val="B093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64D3E-2C64-4EA1-99C5-8C7B61F5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9" y="531385"/>
            <a:ext cx="108743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E388-636A-4D0C-AB30-33BA13085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59" y="1991885"/>
            <a:ext cx="10874375" cy="365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AF14A-597F-44AE-80B0-B144BB681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73231" y="5970595"/>
            <a:ext cx="2743200" cy="153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accent6"/>
                </a:solidFill>
              </a:defRPr>
            </a:lvl1pPr>
          </a:lstStyle>
          <a:p>
            <a:fld id="{9AA6C320-29FD-4152-9BF6-4E471DD771EF}" type="datetime1">
              <a:rPr lang="ru-RU" smtClean="0"/>
              <a:t>25.05.2022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7AB79-2134-4814-844C-746644FF2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01631" y="6059372"/>
            <a:ext cx="4114800" cy="237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accent6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A742E-225F-469E-ACDE-7765676EA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6061" y="6059409"/>
            <a:ext cx="424543" cy="237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1">
                <a:solidFill>
                  <a:schemeClr val="accent6"/>
                </a:solidFill>
              </a:defRPr>
            </a:lvl1pPr>
          </a:lstStyle>
          <a:p>
            <a:fld id="{AF24F759-2890-4717-B1AF-E04CADEEA4E9}" type="slidenum">
              <a:rPr lang="ru-RU" smtClean="0"/>
              <a:pPr/>
              <a:t>‹#›</a:t>
            </a:fld>
            <a:r>
              <a:rPr lang="en-US"/>
              <a:t> 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F104FC-2D0E-4B96-AB5B-62EEB6DF0311}"/>
              </a:ext>
            </a:extLst>
          </p:cNvPr>
          <p:cNvSpPr/>
          <p:nvPr userDrawn="1"/>
        </p:nvSpPr>
        <p:spPr>
          <a:xfrm>
            <a:off x="481584" y="461772"/>
            <a:ext cx="11228832" cy="5934456"/>
          </a:xfrm>
          <a:prstGeom prst="rect">
            <a:avLst/>
          </a:prstGeom>
          <a:noFill/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78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i="1" kern="1200">
          <a:solidFill>
            <a:srgbClr val="4C195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i="1" kern="1200">
          <a:solidFill>
            <a:srgbClr val="4C1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i="1" kern="1200">
          <a:solidFill>
            <a:srgbClr val="4C1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i="1" kern="1200">
          <a:solidFill>
            <a:srgbClr val="4C1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i="1" kern="1200">
          <a:solidFill>
            <a:srgbClr val="4C1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25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5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9B0748B-B472-4033-B890-0E4E97938CAF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E012FC5-C070-4FFA-BD87-D74DC171B099}" type="slidenum">
              <a:rPr lang="en-AU" smtClean="0"/>
              <a:t>‹#›</a:t>
            </a:fld>
            <a:endParaRPr lang="en-AU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5" r:id="rId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725" y="4297750"/>
            <a:ext cx="6165908" cy="1828800"/>
          </a:xfrm>
        </p:spPr>
        <p:txBody>
          <a:bodyPr>
            <a:noAutofit/>
          </a:bodyPr>
          <a:lstStyle/>
          <a:p>
            <a:pPr algn="ctr"/>
            <a:r>
              <a:rPr lang="en-AU" sz="5400" dirty="0">
                <a:solidFill>
                  <a:schemeClr val="tx1"/>
                </a:solidFill>
              </a:rPr>
              <a:t>2022 Year 7</a:t>
            </a:r>
            <a:br>
              <a:rPr lang="en-AU" sz="5400" dirty="0">
                <a:solidFill>
                  <a:schemeClr val="tx1"/>
                </a:solidFill>
              </a:rPr>
            </a:br>
            <a:r>
              <a:rPr lang="en-AU" sz="5400" dirty="0">
                <a:solidFill>
                  <a:schemeClr val="tx1"/>
                </a:solidFill>
              </a:rPr>
              <a:t> </a:t>
            </a:r>
            <a:br>
              <a:rPr lang="en-AU" sz="5400" dirty="0">
                <a:solidFill>
                  <a:schemeClr val="tx1"/>
                </a:solidFill>
              </a:rPr>
            </a:br>
            <a:r>
              <a:rPr lang="en-AU" sz="5400" dirty="0">
                <a:solidFill>
                  <a:schemeClr val="tx1"/>
                </a:solidFill>
              </a:rPr>
              <a:t>Science Classifications </a:t>
            </a:r>
            <a:br>
              <a:rPr lang="en-AU" sz="5400" dirty="0">
                <a:solidFill>
                  <a:schemeClr val="tx1"/>
                </a:solidFill>
              </a:rPr>
            </a:br>
            <a:br>
              <a:rPr lang="en-AU" sz="5400" dirty="0">
                <a:solidFill>
                  <a:schemeClr val="tx1"/>
                </a:solidFill>
              </a:rPr>
            </a:br>
            <a:r>
              <a:rPr lang="en-AU" sz="5400" dirty="0">
                <a:solidFill>
                  <a:schemeClr val="tx1"/>
                </a:solidFill>
              </a:rPr>
              <a:t>Week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18541" y="6402160"/>
            <a:ext cx="3466387" cy="349617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AU" dirty="0"/>
              <a:t>Written By Miss Serafino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7FE29-BF2A-4BF8-AC98-A3654F5A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2" y="1156073"/>
            <a:ext cx="5387982" cy="47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2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0257"/>
            <a:ext cx="10972800" cy="822708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Classification Hierarchy Examples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3691" y="5572436"/>
            <a:ext cx="1996578" cy="43021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AU" dirty="0"/>
              <a:t>Wolf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FE4D6-F9FC-4283-92B1-69449153D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66"/>
          <a:stretch/>
        </p:blipFill>
        <p:spPr>
          <a:xfrm>
            <a:off x="8150504" y="1921715"/>
            <a:ext cx="2471720" cy="3420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A3E96-0B19-4930-BC5B-42D2615FE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0" t="13714" r="3160"/>
          <a:stretch/>
        </p:blipFill>
        <p:spPr>
          <a:xfrm>
            <a:off x="3940750" y="1974067"/>
            <a:ext cx="4167778" cy="351805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7917C0-7915-4FA6-9C0F-19BFD610E70C}"/>
              </a:ext>
            </a:extLst>
          </p:cNvPr>
          <p:cNvSpPr txBox="1">
            <a:spLocks/>
          </p:cNvSpPr>
          <p:nvPr/>
        </p:nvSpPr>
        <p:spPr>
          <a:xfrm>
            <a:off x="9026232" y="5572436"/>
            <a:ext cx="1996578" cy="430215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AU" dirty="0"/>
              <a:t>Mushroom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B0A66-D1C0-4B3D-94F4-D7007F5809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41" t="16051" r="723" b="16114"/>
          <a:stretch/>
        </p:blipFill>
        <p:spPr>
          <a:xfrm>
            <a:off x="79044" y="1921715"/>
            <a:ext cx="3735776" cy="35180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8D931E-3CC6-44DF-8B6B-FE886C279915}"/>
              </a:ext>
            </a:extLst>
          </p:cNvPr>
          <p:cNvSpPr txBox="1">
            <a:spLocks/>
          </p:cNvSpPr>
          <p:nvPr/>
        </p:nvSpPr>
        <p:spPr>
          <a:xfrm>
            <a:off x="1051744" y="5561642"/>
            <a:ext cx="1996578" cy="430215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AU" dirty="0"/>
              <a:t>Sunflower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BEB5B-5FD1-47F2-B5A5-BE615C766C65}"/>
              </a:ext>
            </a:extLst>
          </p:cNvPr>
          <p:cNvSpPr txBox="1"/>
          <p:nvPr/>
        </p:nvSpPr>
        <p:spPr>
          <a:xfrm>
            <a:off x="6876321" y="4845794"/>
            <a:ext cx="157806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A47985-D7AB-4834-8D8C-EE8A1F93C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73" r="4020"/>
          <a:stretch/>
        </p:blipFill>
        <p:spPr>
          <a:xfrm>
            <a:off x="10706177" y="2122415"/>
            <a:ext cx="1283516" cy="294621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C869CB0-5A84-41DA-B593-5A0DDEC5398B}"/>
              </a:ext>
            </a:extLst>
          </p:cNvPr>
          <p:cNvSpPr/>
          <p:nvPr/>
        </p:nvSpPr>
        <p:spPr>
          <a:xfrm>
            <a:off x="124471" y="1853967"/>
            <a:ext cx="1098958" cy="5368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EA4BD3-7C64-4A7A-AE36-F62241793F99}"/>
              </a:ext>
            </a:extLst>
          </p:cNvPr>
          <p:cNvSpPr/>
          <p:nvPr/>
        </p:nvSpPr>
        <p:spPr>
          <a:xfrm>
            <a:off x="3814820" y="1934527"/>
            <a:ext cx="1098958" cy="5368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483D13-1C5A-4878-851B-7A9C1CDD141B}"/>
              </a:ext>
            </a:extLst>
          </p:cNvPr>
          <p:cNvSpPr/>
          <p:nvPr/>
        </p:nvSpPr>
        <p:spPr>
          <a:xfrm>
            <a:off x="8476753" y="1853966"/>
            <a:ext cx="1098958" cy="5368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E5DB0A-57C3-4065-A16F-DB97A2ED36B0}"/>
              </a:ext>
            </a:extLst>
          </p:cNvPr>
          <p:cNvSpPr/>
          <p:nvPr/>
        </p:nvSpPr>
        <p:spPr>
          <a:xfrm>
            <a:off x="98249" y="2390861"/>
            <a:ext cx="1098958" cy="53689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940B9-F2EF-4A81-8EED-70BD6A3B5144}"/>
              </a:ext>
            </a:extLst>
          </p:cNvPr>
          <p:cNvSpPr/>
          <p:nvPr/>
        </p:nvSpPr>
        <p:spPr>
          <a:xfrm>
            <a:off x="3814820" y="2474076"/>
            <a:ext cx="1098958" cy="53689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7AA6A5-3B1C-4F4F-B8D4-A4CD9B89A05F}"/>
              </a:ext>
            </a:extLst>
          </p:cNvPr>
          <p:cNvSpPr/>
          <p:nvPr/>
        </p:nvSpPr>
        <p:spPr>
          <a:xfrm>
            <a:off x="7980728" y="2357770"/>
            <a:ext cx="1098958" cy="53689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F1538E-3DED-4098-934D-02C83661B86F}"/>
              </a:ext>
            </a:extLst>
          </p:cNvPr>
          <p:cNvSpPr/>
          <p:nvPr/>
        </p:nvSpPr>
        <p:spPr>
          <a:xfrm>
            <a:off x="82133" y="2927756"/>
            <a:ext cx="1098958" cy="497276"/>
          </a:xfrm>
          <a:prstGeom prst="ellipse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DB5255-3B72-4446-9C8F-F4816D1C83F5}"/>
              </a:ext>
            </a:extLst>
          </p:cNvPr>
          <p:cNvSpPr/>
          <p:nvPr/>
        </p:nvSpPr>
        <p:spPr>
          <a:xfrm>
            <a:off x="3898773" y="2972832"/>
            <a:ext cx="1098958" cy="497276"/>
          </a:xfrm>
          <a:prstGeom prst="ellipse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90840B-EA13-47B0-8912-D75F28F6885D}"/>
              </a:ext>
            </a:extLst>
          </p:cNvPr>
          <p:cNvSpPr/>
          <p:nvPr/>
        </p:nvSpPr>
        <p:spPr>
          <a:xfrm>
            <a:off x="8050074" y="2868700"/>
            <a:ext cx="853357" cy="497276"/>
          </a:xfrm>
          <a:prstGeom prst="ellipse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5F5225-8C84-4D4F-B2AF-8E50DDC1DE33}"/>
              </a:ext>
            </a:extLst>
          </p:cNvPr>
          <p:cNvSpPr/>
          <p:nvPr/>
        </p:nvSpPr>
        <p:spPr>
          <a:xfrm>
            <a:off x="60121" y="3454619"/>
            <a:ext cx="1098958" cy="49727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DF2EFD-A33B-4CCA-A404-78D5233151C6}"/>
              </a:ext>
            </a:extLst>
          </p:cNvPr>
          <p:cNvSpPr/>
          <p:nvPr/>
        </p:nvSpPr>
        <p:spPr>
          <a:xfrm>
            <a:off x="3814820" y="3471588"/>
            <a:ext cx="1098958" cy="49727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ABA283-7E7B-4589-A739-D3A0D1970B39}"/>
              </a:ext>
            </a:extLst>
          </p:cNvPr>
          <p:cNvSpPr/>
          <p:nvPr/>
        </p:nvSpPr>
        <p:spPr>
          <a:xfrm>
            <a:off x="8396104" y="3398469"/>
            <a:ext cx="853357" cy="49727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BA8B8F-DBD2-4567-AF4E-2A6AA01E30DB}"/>
              </a:ext>
            </a:extLst>
          </p:cNvPr>
          <p:cNvSpPr/>
          <p:nvPr/>
        </p:nvSpPr>
        <p:spPr>
          <a:xfrm>
            <a:off x="82133" y="3981482"/>
            <a:ext cx="1098958" cy="497276"/>
          </a:xfrm>
          <a:prstGeom prst="ellipse">
            <a:avLst/>
          </a:prstGeom>
          <a:noFill/>
          <a:ln w="571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A3100F-7E06-4749-A239-ED1582319257}"/>
              </a:ext>
            </a:extLst>
          </p:cNvPr>
          <p:cNvSpPr/>
          <p:nvPr/>
        </p:nvSpPr>
        <p:spPr>
          <a:xfrm>
            <a:off x="3850223" y="3994125"/>
            <a:ext cx="1098958" cy="497276"/>
          </a:xfrm>
          <a:prstGeom prst="ellipse">
            <a:avLst/>
          </a:prstGeom>
          <a:noFill/>
          <a:ln w="571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590BE47-981E-4F64-B064-BFB30D24D6E3}"/>
              </a:ext>
            </a:extLst>
          </p:cNvPr>
          <p:cNvSpPr/>
          <p:nvPr/>
        </p:nvSpPr>
        <p:spPr>
          <a:xfrm>
            <a:off x="8150504" y="3840551"/>
            <a:ext cx="976180" cy="497276"/>
          </a:xfrm>
          <a:prstGeom prst="ellipse">
            <a:avLst/>
          </a:prstGeom>
          <a:noFill/>
          <a:ln w="571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04B126-C8F1-4571-8D93-72C551EDE036}"/>
              </a:ext>
            </a:extLst>
          </p:cNvPr>
          <p:cNvSpPr/>
          <p:nvPr/>
        </p:nvSpPr>
        <p:spPr>
          <a:xfrm>
            <a:off x="60121" y="4481842"/>
            <a:ext cx="1098958" cy="4972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EF83749-5453-4D05-981E-49B0B97D4F64}"/>
              </a:ext>
            </a:extLst>
          </p:cNvPr>
          <p:cNvSpPr/>
          <p:nvPr/>
        </p:nvSpPr>
        <p:spPr>
          <a:xfrm>
            <a:off x="3868338" y="4429481"/>
            <a:ext cx="1098958" cy="4972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A7C2BA-5C4A-4AD6-AA0C-97287BAB52A8}"/>
              </a:ext>
            </a:extLst>
          </p:cNvPr>
          <p:cNvSpPr/>
          <p:nvPr/>
        </p:nvSpPr>
        <p:spPr>
          <a:xfrm>
            <a:off x="8396104" y="4326054"/>
            <a:ext cx="959824" cy="4972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01B387-E9BB-4658-B230-576E0B1FB92C}"/>
              </a:ext>
            </a:extLst>
          </p:cNvPr>
          <p:cNvSpPr/>
          <p:nvPr/>
        </p:nvSpPr>
        <p:spPr>
          <a:xfrm>
            <a:off x="60121" y="4972084"/>
            <a:ext cx="1098958" cy="49727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EC6152F-E09E-4C87-9182-CC825D86A4B6}"/>
              </a:ext>
            </a:extLst>
          </p:cNvPr>
          <p:cNvSpPr/>
          <p:nvPr/>
        </p:nvSpPr>
        <p:spPr>
          <a:xfrm>
            <a:off x="3876663" y="4963889"/>
            <a:ext cx="1098958" cy="49727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0F42A0-B2B4-45F0-968A-16B33FFA8681}"/>
              </a:ext>
            </a:extLst>
          </p:cNvPr>
          <p:cNvSpPr/>
          <p:nvPr/>
        </p:nvSpPr>
        <p:spPr>
          <a:xfrm>
            <a:off x="8312150" y="4821960"/>
            <a:ext cx="918781" cy="49727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14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68" y="811946"/>
            <a:ext cx="10972800" cy="822708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Classification Hierarchy Examples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5D16F81-5D74-4263-A3F4-EBED31E0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857" y="1768878"/>
            <a:ext cx="7556660" cy="497308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D5F1F415-14E8-4F63-95B3-504FF6FCB1B8}"/>
              </a:ext>
            </a:extLst>
          </p:cNvPr>
          <p:cNvSpPr/>
          <p:nvPr/>
        </p:nvSpPr>
        <p:spPr>
          <a:xfrm>
            <a:off x="1635852" y="1634654"/>
            <a:ext cx="1317072" cy="9911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D1803A6-083C-4E2A-9F19-492E3209D4AE}"/>
              </a:ext>
            </a:extLst>
          </p:cNvPr>
          <p:cNvSpPr/>
          <p:nvPr/>
        </p:nvSpPr>
        <p:spPr>
          <a:xfrm>
            <a:off x="3045203" y="5651172"/>
            <a:ext cx="1317072" cy="9911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13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59" y="2849881"/>
            <a:ext cx="3682767" cy="3274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b="1" u="sng" dirty="0">
                <a:solidFill>
                  <a:srgbClr val="FF0000"/>
                </a:solidFill>
              </a:rPr>
              <a:t>Dichotomous Key </a:t>
            </a:r>
          </a:p>
          <a:p>
            <a:r>
              <a:rPr lang="en-AU" sz="2800" dirty="0"/>
              <a:t>Is a key for the identification of organisms based on a series of choices between alternative characters.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66413-23B7-4A22-9566-F35C61305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29" y="151002"/>
            <a:ext cx="7745835" cy="6442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639" y="1719156"/>
            <a:ext cx="4123190" cy="822708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Scientific </a:t>
            </a:r>
            <a:br>
              <a:rPr lang="en-AU" dirty="0">
                <a:solidFill>
                  <a:schemeClr val="tx1"/>
                </a:solidFill>
              </a:rPr>
            </a:br>
            <a:r>
              <a:rPr lang="en-AU" dirty="0">
                <a:solidFill>
                  <a:schemeClr val="tx1"/>
                </a:solidFill>
              </a:rPr>
              <a:t>Naming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55D68-C5CC-4E8D-AB3D-42C45ED51508}"/>
              </a:ext>
            </a:extLst>
          </p:cNvPr>
          <p:cNvSpPr txBox="1"/>
          <p:nvPr/>
        </p:nvSpPr>
        <p:spPr>
          <a:xfrm>
            <a:off x="547382" y="6247315"/>
            <a:ext cx="61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i="1" dirty="0"/>
              <a:t>* Student Task: Copy down the information above *</a:t>
            </a:r>
          </a:p>
        </p:txBody>
      </p:sp>
    </p:spTree>
    <p:extLst>
      <p:ext uri="{BB962C8B-B14F-4D97-AF65-F5344CB8AC3E}">
        <p14:creationId xmlns:p14="http://schemas.microsoft.com/office/powerpoint/2010/main" val="126412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6402" y="963440"/>
            <a:ext cx="5478012" cy="822708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Scientific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336" y="2024699"/>
            <a:ext cx="7061432" cy="20859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800" b="1" u="sng" dirty="0">
                <a:solidFill>
                  <a:srgbClr val="FF0000"/>
                </a:solidFill>
              </a:rPr>
              <a:t>Linnaeus’s Double-Name ‘Binomial’ System</a:t>
            </a:r>
          </a:p>
          <a:p>
            <a:r>
              <a:rPr lang="en-AU" sz="2800" dirty="0"/>
              <a:t>In this system the </a:t>
            </a:r>
            <a:r>
              <a:rPr lang="en-AU" sz="2800" b="1" dirty="0">
                <a:solidFill>
                  <a:srgbClr val="00B050"/>
                </a:solidFill>
              </a:rPr>
              <a:t>Genus</a:t>
            </a:r>
            <a:r>
              <a:rPr lang="en-AU" sz="2800" b="1" dirty="0"/>
              <a:t> </a:t>
            </a:r>
            <a:r>
              <a:rPr lang="en-AU" sz="2800" dirty="0"/>
              <a:t>group name always starts with a </a:t>
            </a:r>
            <a:r>
              <a:rPr lang="en-AU" sz="2800" b="1" dirty="0">
                <a:solidFill>
                  <a:srgbClr val="00B050"/>
                </a:solidFill>
              </a:rPr>
              <a:t>capital letter</a:t>
            </a:r>
            <a:r>
              <a:rPr lang="en-AU" sz="2800" dirty="0"/>
              <a:t>. The second word is the </a:t>
            </a:r>
            <a:r>
              <a:rPr lang="en-AU" sz="2800" b="1" dirty="0">
                <a:solidFill>
                  <a:srgbClr val="00B050"/>
                </a:solidFill>
              </a:rPr>
              <a:t>species</a:t>
            </a:r>
            <a:r>
              <a:rPr lang="en-AU" sz="2800" b="1" dirty="0"/>
              <a:t> </a:t>
            </a:r>
            <a:r>
              <a:rPr lang="en-AU" sz="2800" dirty="0"/>
              <a:t>name and </a:t>
            </a:r>
            <a:r>
              <a:rPr lang="en-AU" sz="2800" b="1" dirty="0">
                <a:solidFill>
                  <a:srgbClr val="00B050"/>
                </a:solidFill>
              </a:rPr>
              <a:t>does not have a capital letter</a:t>
            </a:r>
            <a:r>
              <a:rPr lang="en-AU" sz="2800" b="1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FB281-AD51-49DD-8CFD-7F283FC5062A}"/>
              </a:ext>
            </a:extLst>
          </p:cNvPr>
          <p:cNvSpPr txBox="1"/>
          <p:nvPr/>
        </p:nvSpPr>
        <p:spPr>
          <a:xfrm>
            <a:off x="2980188" y="6409080"/>
            <a:ext cx="61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i="1" dirty="0"/>
              <a:t>* Student Task: Copy down the information above 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6139D-6288-48A5-8397-7950256EE9FD}"/>
              </a:ext>
            </a:extLst>
          </p:cNvPr>
          <p:cNvSpPr txBox="1"/>
          <p:nvPr/>
        </p:nvSpPr>
        <p:spPr>
          <a:xfrm>
            <a:off x="268448" y="4009938"/>
            <a:ext cx="11383860" cy="216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Genus: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  <a:sym typeface="Wingdings" panose="05000000000000000000" pitchFamily="2" charset="2"/>
              </a:rPr>
              <a:t>I</a:t>
            </a: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s the category that groups organisms with common features.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Species: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  <a:sym typeface="Wingdings" panose="05000000000000000000" pitchFamily="2" charset="2"/>
              </a:rPr>
              <a:t>G</a:t>
            </a: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roup of organisms that look like each other, can breed in natural conditions and produce fertile young.</a:t>
            </a:r>
            <a:endParaRPr kumimoji="0" lang="ru-RU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8E278B-60E1-4ADB-9DA6-0CE41652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221" y="889130"/>
            <a:ext cx="3676650" cy="3600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58CD15-142D-4DE9-9538-77E12AA5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867" y="3819443"/>
            <a:ext cx="624508" cy="3809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42762E-CD3D-4F97-9C0B-4A1A96D5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867" y="4117083"/>
            <a:ext cx="800076" cy="3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60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290" y="943936"/>
            <a:ext cx="9892122" cy="822708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Linnaeus’s Double-Name System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E70DC-94A7-42B9-8337-49D28DE21D10}"/>
              </a:ext>
            </a:extLst>
          </p:cNvPr>
          <p:cNvSpPr txBox="1"/>
          <p:nvPr/>
        </p:nvSpPr>
        <p:spPr>
          <a:xfrm>
            <a:off x="6378576" y="6208812"/>
            <a:ext cx="512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i="1" dirty="0"/>
              <a:t>* Student Task: Copy down the information above 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587B7-5645-4C13-8231-1696D8E36205}"/>
              </a:ext>
            </a:extLst>
          </p:cNvPr>
          <p:cNvSpPr txBox="1"/>
          <p:nvPr/>
        </p:nvSpPr>
        <p:spPr>
          <a:xfrm>
            <a:off x="512024" y="2150115"/>
            <a:ext cx="4561809" cy="5318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tabLst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Genus: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Ara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Species: 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AU" sz="2800" dirty="0" err="1">
                <a:solidFill>
                  <a:prstClr val="black"/>
                </a:solidFill>
                <a:latin typeface="Constantia"/>
              </a:rPr>
              <a:t>ararauna</a:t>
            </a:r>
            <a:endParaRPr lang="en-AU" sz="2800" dirty="0">
              <a:solidFill>
                <a:prstClr val="black"/>
              </a:solidFill>
              <a:latin typeface="Constantia"/>
            </a:endParaRP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endParaRPr lang="en-AU" sz="1400" dirty="0">
              <a:solidFill>
                <a:prstClr val="black"/>
              </a:solidFill>
              <a:latin typeface="Constantia"/>
            </a:endParaRP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Therefore the scientific name for the Blue and Yellow Macaw is:</a:t>
            </a: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AU" sz="100" dirty="0">
              <a:solidFill>
                <a:prstClr val="black"/>
              </a:solidFill>
              <a:latin typeface="Constantia"/>
            </a:endParaRP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u="sng" dirty="0">
                <a:solidFill>
                  <a:prstClr val="black"/>
                </a:solidFill>
                <a:latin typeface="Constantia"/>
              </a:rPr>
              <a:t>“Ara </a:t>
            </a:r>
            <a:r>
              <a:rPr lang="en-AU" sz="2800" u="sng" dirty="0" err="1">
                <a:solidFill>
                  <a:prstClr val="black"/>
                </a:solidFill>
                <a:latin typeface="Constantia"/>
              </a:rPr>
              <a:t>ararauna</a:t>
            </a:r>
            <a:r>
              <a:rPr lang="en-AU" sz="2800" u="sng" dirty="0">
                <a:solidFill>
                  <a:prstClr val="black"/>
                </a:solidFill>
                <a:latin typeface="Constantia"/>
              </a:rPr>
              <a:t>”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 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C17D1-DE76-46C3-B1FA-20F8F5CF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351" y="2150115"/>
            <a:ext cx="5474625" cy="3780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C2A7E1-9126-44BC-A618-BAC99D1E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18809"/>
            <a:ext cx="800076" cy="380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8FDE1-D43C-4FC5-8C9C-EDD22D488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999798"/>
            <a:ext cx="909427" cy="3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0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05C88D-0767-408E-AC05-C8EAAC1D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22" y="2259261"/>
            <a:ext cx="6197046" cy="3456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290" y="943936"/>
            <a:ext cx="9892122" cy="822708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Your Turn!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E70DC-94A7-42B9-8337-49D28DE21D10}"/>
              </a:ext>
            </a:extLst>
          </p:cNvPr>
          <p:cNvSpPr txBox="1"/>
          <p:nvPr/>
        </p:nvSpPr>
        <p:spPr>
          <a:xfrm>
            <a:off x="6378576" y="6208812"/>
            <a:ext cx="512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i="1" dirty="0"/>
              <a:t>* Student Task: Copy down the information above 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587B7-5645-4C13-8231-1696D8E36205}"/>
              </a:ext>
            </a:extLst>
          </p:cNvPr>
          <p:cNvSpPr txBox="1"/>
          <p:nvPr/>
        </p:nvSpPr>
        <p:spPr>
          <a:xfrm>
            <a:off x="512024" y="2150115"/>
            <a:ext cx="4561809" cy="433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tabLst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Genus: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???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Species: 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???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endParaRPr lang="en-AU" sz="1400" dirty="0">
              <a:solidFill>
                <a:prstClr val="black"/>
              </a:solidFill>
              <a:latin typeface="Constantia"/>
            </a:endParaRP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Therefore the scientific name for the Tiger is:</a:t>
            </a: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AU" sz="100" dirty="0">
              <a:solidFill>
                <a:prstClr val="black"/>
              </a:solidFill>
              <a:latin typeface="Constantia"/>
            </a:endParaRP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u="sng" dirty="0">
                <a:solidFill>
                  <a:prstClr val="black"/>
                </a:solidFill>
                <a:latin typeface="Constantia"/>
              </a:rPr>
              <a:t>“                                             ”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81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290" y="943936"/>
            <a:ext cx="9892122" cy="822708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Your Turn!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E70DC-94A7-42B9-8337-49D28DE21D10}"/>
              </a:ext>
            </a:extLst>
          </p:cNvPr>
          <p:cNvSpPr txBox="1"/>
          <p:nvPr/>
        </p:nvSpPr>
        <p:spPr>
          <a:xfrm>
            <a:off x="6378576" y="6208812"/>
            <a:ext cx="512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i="1" dirty="0"/>
              <a:t>* Student Task: Copy down the information above 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587B7-5645-4C13-8231-1696D8E36205}"/>
              </a:ext>
            </a:extLst>
          </p:cNvPr>
          <p:cNvSpPr txBox="1"/>
          <p:nvPr/>
        </p:nvSpPr>
        <p:spPr>
          <a:xfrm>
            <a:off x="512024" y="2150115"/>
            <a:ext cx="5128174" cy="433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tabLst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Genus: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???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Species: 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???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endParaRPr lang="en-AU" sz="1400" dirty="0">
              <a:solidFill>
                <a:prstClr val="black"/>
              </a:solidFill>
              <a:latin typeface="Constantia"/>
            </a:endParaRP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Therefore the scientific name for the Bottlenose Dolphin is:</a:t>
            </a: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AU" sz="100" dirty="0">
              <a:solidFill>
                <a:prstClr val="black"/>
              </a:solidFill>
              <a:latin typeface="Constantia"/>
            </a:endParaRP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u="sng" dirty="0">
                <a:solidFill>
                  <a:prstClr val="black"/>
                </a:solidFill>
                <a:latin typeface="Constantia"/>
              </a:rPr>
              <a:t>“                                                    ”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F5368-5B48-4AF1-BAF6-B99A16DA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7"/>
          <a:stretch/>
        </p:blipFill>
        <p:spPr>
          <a:xfrm>
            <a:off x="6551802" y="2023494"/>
            <a:ext cx="512817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290" y="943936"/>
            <a:ext cx="9892122" cy="822708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Your Turn!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E70DC-94A7-42B9-8337-49D28DE21D10}"/>
              </a:ext>
            </a:extLst>
          </p:cNvPr>
          <p:cNvSpPr txBox="1"/>
          <p:nvPr/>
        </p:nvSpPr>
        <p:spPr>
          <a:xfrm>
            <a:off x="6378576" y="6208812"/>
            <a:ext cx="512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i="1" dirty="0"/>
              <a:t>* Student Task: Copy down the information above 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587B7-5645-4C13-8231-1696D8E36205}"/>
              </a:ext>
            </a:extLst>
          </p:cNvPr>
          <p:cNvSpPr txBox="1"/>
          <p:nvPr/>
        </p:nvSpPr>
        <p:spPr>
          <a:xfrm>
            <a:off x="512024" y="2150115"/>
            <a:ext cx="4773040" cy="433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tabLst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Genus: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???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Species: 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???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endParaRPr lang="en-AU" sz="1400" dirty="0">
              <a:solidFill>
                <a:prstClr val="black"/>
              </a:solidFill>
              <a:latin typeface="Constantia"/>
            </a:endParaRP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dirty="0">
                <a:solidFill>
                  <a:prstClr val="black"/>
                </a:solidFill>
                <a:latin typeface="Constantia"/>
              </a:rPr>
              <a:t>Therefore the scientific name for the Red-eyed Tree Frog is:</a:t>
            </a: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AU" sz="100" dirty="0">
              <a:solidFill>
                <a:prstClr val="black"/>
              </a:solidFill>
              <a:latin typeface="Constantia"/>
            </a:endParaRPr>
          </a:p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AU" sz="2800" u="sng" dirty="0">
                <a:solidFill>
                  <a:prstClr val="black"/>
                </a:solidFill>
                <a:latin typeface="Constantia"/>
              </a:rPr>
              <a:t>“                                                ”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F4D27-EA38-4628-B78F-AFF032FF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72" y="2083003"/>
            <a:ext cx="5815872" cy="36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6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668822"/>
            <a:ext cx="10972800" cy="822708"/>
          </a:xfrm>
        </p:spPr>
        <p:txBody>
          <a:bodyPr>
            <a:normAutofit fontScale="90000"/>
          </a:bodyPr>
          <a:lstStyle/>
          <a:p>
            <a:pPr marL="0" indent="0" algn="ctr">
              <a:buNone/>
            </a:pPr>
            <a:r>
              <a:rPr lang="en-AU" sz="5400" b="1" dirty="0">
                <a:solidFill>
                  <a:schemeClr val="tx1"/>
                </a:solidFill>
              </a:rPr>
              <a:t>Why is it important to find new species and classify them?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368" y="2650921"/>
            <a:ext cx="7748632" cy="3777423"/>
          </a:xfrm>
        </p:spPr>
        <p:txBody>
          <a:bodyPr/>
          <a:lstStyle/>
          <a:p>
            <a:pPr marL="0" indent="0" algn="ctr">
              <a:buNone/>
            </a:pPr>
            <a:endParaRPr lang="en-AU" sz="2800" b="1" dirty="0"/>
          </a:p>
          <a:p>
            <a:pPr marL="0" indent="0" algn="ctr">
              <a:buNone/>
            </a:pPr>
            <a:r>
              <a:rPr lang="en-AU" sz="2800" b="1" u="sng" dirty="0"/>
              <a:t>EXAMPLES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dirty="0"/>
              <a:t>The </a:t>
            </a:r>
            <a:r>
              <a:rPr lang="en-AU" b="1" dirty="0">
                <a:solidFill>
                  <a:srgbClr val="FF0000"/>
                </a:solidFill>
              </a:rPr>
              <a:t>antibiotic penicillin </a:t>
            </a:r>
            <a:r>
              <a:rPr lang="en-AU" dirty="0"/>
              <a:t>(used to defend tonsilitis) was discovered from a type of mould.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b="1" dirty="0">
                <a:solidFill>
                  <a:srgbClr val="FF0000"/>
                </a:solidFill>
              </a:rPr>
              <a:t>Aspirin </a:t>
            </a:r>
            <a:r>
              <a:rPr lang="en-AU" dirty="0"/>
              <a:t>(used to relieve mild or chronic pain and to reduce fever and inflammation when unwell) comes from a substance in the bark of willow trees.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B8802-E284-4AA3-91D8-0890BA4BBE7A}"/>
              </a:ext>
            </a:extLst>
          </p:cNvPr>
          <p:cNvSpPr txBox="1"/>
          <p:nvPr/>
        </p:nvSpPr>
        <p:spPr>
          <a:xfrm>
            <a:off x="236289" y="3720140"/>
            <a:ext cx="400015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tabLst/>
              <a:defRPr/>
            </a:pPr>
            <a:r>
              <a:rPr kumimoji="0" lang="en-AU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Many of the medications we currently use come from organisms.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2F36-9541-4CC6-B09A-05F193FF5594}"/>
              </a:ext>
            </a:extLst>
          </p:cNvPr>
          <p:cNvSpPr txBox="1"/>
          <p:nvPr/>
        </p:nvSpPr>
        <p:spPr>
          <a:xfrm>
            <a:off x="3040309" y="6229169"/>
            <a:ext cx="61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i="1" dirty="0"/>
              <a:t>* Student Task: Copy down the information above *</a:t>
            </a:r>
          </a:p>
        </p:txBody>
      </p:sp>
    </p:spTree>
    <p:extLst>
      <p:ext uri="{BB962C8B-B14F-4D97-AF65-F5344CB8AC3E}">
        <p14:creationId xmlns:p14="http://schemas.microsoft.com/office/powerpoint/2010/main" val="174939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0257"/>
            <a:ext cx="10972800" cy="822708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Lesson 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92" y="1896471"/>
            <a:ext cx="11887200" cy="4831500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History of Classifications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 Scientists which assisted the development of the classification system 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 The classification hierarchy utilised within today's society is derived from Linnaean classification system 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 </a:t>
            </a:r>
            <a:endParaRPr lang="en-AU" b="1" dirty="0"/>
          </a:p>
          <a:p>
            <a:r>
              <a:rPr lang="en-AU" b="1" dirty="0"/>
              <a:t>Classifications Hierarchy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 7 classifications “</a:t>
            </a:r>
            <a:r>
              <a:rPr lang="en-US" sz="2800" b="1" i="1" dirty="0"/>
              <a:t>“</a:t>
            </a:r>
            <a:r>
              <a:rPr lang="en-US" sz="2800" b="1" i="1" dirty="0">
                <a:solidFill>
                  <a:srgbClr val="FF0000"/>
                </a:solidFill>
              </a:rPr>
              <a:t>K</a:t>
            </a:r>
            <a:r>
              <a:rPr lang="en-US" sz="2800" b="1" i="1" dirty="0"/>
              <a:t>ing </a:t>
            </a:r>
            <a:r>
              <a:rPr lang="en-US" sz="2800" b="1" i="1" dirty="0">
                <a:solidFill>
                  <a:srgbClr val="FF0000"/>
                </a:solidFill>
              </a:rPr>
              <a:t>P</a:t>
            </a:r>
            <a:r>
              <a:rPr lang="en-US" sz="2800" b="1" i="1" dirty="0"/>
              <a:t>hilip </a:t>
            </a:r>
            <a:r>
              <a:rPr lang="en-US" sz="2800" b="1" i="1" dirty="0">
                <a:solidFill>
                  <a:srgbClr val="FF0000"/>
                </a:solidFill>
              </a:rPr>
              <a:t>C</a:t>
            </a:r>
            <a:r>
              <a:rPr lang="en-US" sz="2800" b="1" i="1" dirty="0"/>
              <a:t>rawled </a:t>
            </a:r>
            <a:r>
              <a:rPr lang="en-US" sz="2800" b="1" i="1" dirty="0">
                <a:solidFill>
                  <a:srgbClr val="FF0000"/>
                </a:solidFill>
              </a:rPr>
              <a:t>O</a:t>
            </a:r>
            <a:r>
              <a:rPr lang="en-US" sz="2800" b="1" i="1" dirty="0"/>
              <a:t>ver </a:t>
            </a:r>
            <a:r>
              <a:rPr lang="en-US" sz="2800" b="1" i="1" dirty="0">
                <a:solidFill>
                  <a:srgbClr val="FF0000"/>
                </a:solidFill>
              </a:rPr>
              <a:t>F</a:t>
            </a:r>
            <a:r>
              <a:rPr lang="en-US" sz="2800" b="1" i="1" dirty="0"/>
              <a:t>our </a:t>
            </a:r>
            <a:r>
              <a:rPr lang="en-US" sz="2800" b="1" i="1" dirty="0">
                <a:solidFill>
                  <a:srgbClr val="FF0000"/>
                </a:solidFill>
              </a:rPr>
              <a:t>G</a:t>
            </a:r>
            <a:r>
              <a:rPr lang="en-US" sz="2800" b="1" i="1" dirty="0"/>
              <a:t>ooey </a:t>
            </a:r>
            <a:r>
              <a:rPr lang="en-US" sz="2800" b="1" i="1" dirty="0">
                <a:solidFill>
                  <a:srgbClr val="FF0000"/>
                </a:solidFill>
              </a:rPr>
              <a:t>S</a:t>
            </a:r>
            <a:r>
              <a:rPr lang="en-US" sz="2800" b="1" i="1" dirty="0"/>
              <a:t>nails”</a:t>
            </a:r>
            <a:endParaRPr lang="en-AU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b="1" dirty="0"/>
          </a:p>
          <a:p>
            <a:r>
              <a:rPr lang="en-AU" b="1" dirty="0"/>
              <a:t>Scientific Names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Dichotomous Key</a:t>
            </a:r>
            <a:br>
              <a:rPr lang="en-AU" dirty="0">
                <a:sym typeface="Wingdings" panose="05000000000000000000" pitchFamily="2" charset="2"/>
              </a:rPr>
            </a:br>
            <a:r>
              <a:rPr lang="en-AU" dirty="0">
                <a:sym typeface="Wingdings" panose="05000000000000000000" pitchFamily="2" charset="2"/>
              </a:rPr>
              <a:t>Linnaeus’s Double-Name ‘Binomial’ System</a:t>
            </a:r>
          </a:p>
          <a:p>
            <a:pPr marL="0" indent="0">
              <a:buNone/>
            </a:pPr>
            <a:endParaRPr lang="en-AU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999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0257"/>
            <a:ext cx="10972800" cy="822708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History of Classification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598" y="1896471"/>
            <a:ext cx="6999215" cy="438912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Early humans had to </a:t>
            </a:r>
            <a:r>
              <a:rPr lang="en-AU" b="1" dirty="0"/>
              <a:t>rely on hand-drawn pictures </a:t>
            </a:r>
            <a:r>
              <a:rPr lang="en-AU" dirty="0"/>
              <a:t>and </a:t>
            </a:r>
            <a:r>
              <a:rPr lang="en-AU" b="1" dirty="0"/>
              <a:t>verbal descriptions </a:t>
            </a:r>
            <a:r>
              <a:rPr lang="en-AU" dirty="0"/>
              <a:t>when they discovered a new plant or animal </a:t>
            </a:r>
          </a:p>
          <a:p>
            <a:r>
              <a:rPr lang="en-AU" dirty="0"/>
              <a:t>Overtime </a:t>
            </a:r>
            <a:r>
              <a:rPr lang="en-AU" b="1" dirty="0"/>
              <a:t>classification systems were developed </a:t>
            </a:r>
            <a:r>
              <a:rPr lang="en-AU" dirty="0"/>
              <a:t>to </a:t>
            </a:r>
            <a:r>
              <a:rPr lang="en-AU" b="1" dirty="0"/>
              <a:t>help scientists communicate with each other </a:t>
            </a:r>
            <a:r>
              <a:rPr lang="en-AU" dirty="0"/>
              <a:t>despite their different locations and languages</a:t>
            </a:r>
          </a:p>
          <a:p>
            <a:r>
              <a:rPr lang="en-AU" dirty="0"/>
              <a:t>Within todays society, the </a:t>
            </a:r>
            <a:r>
              <a:rPr lang="en-AU" b="1" dirty="0"/>
              <a:t>classification of systems continues </a:t>
            </a:r>
            <a:r>
              <a:rPr lang="en-AU" dirty="0"/>
              <a:t>as new plants or animals discovered by humans </a:t>
            </a:r>
            <a:r>
              <a:rPr lang="en-AU" b="1" dirty="0"/>
              <a:t>are categorised into the hierarchy and put into groups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21016-1D84-4E2A-8CA7-CA7A82C0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966" y="1896471"/>
            <a:ext cx="3934436" cy="4758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ACC51-A6B8-4525-9859-3CD192888EFA}"/>
              </a:ext>
            </a:extLst>
          </p:cNvPr>
          <p:cNvSpPr txBox="1"/>
          <p:nvPr/>
        </p:nvSpPr>
        <p:spPr>
          <a:xfrm>
            <a:off x="1053517" y="6285591"/>
            <a:ext cx="61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i="1" dirty="0"/>
              <a:t>* Student Task: Copy down the information above *</a:t>
            </a:r>
          </a:p>
        </p:txBody>
      </p:sp>
    </p:spTree>
    <p:extLst>
      <p:ext uri="{BB962C8B-B14F-4D97-AF65-F5344CB8AC3E}">
        <p14:creationId xmlns:p14="http://schemas.microsoft.com/office/powerpoint/2010/main" val="14640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0257"/>
            <a:ext cx="10972800" cy="822708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History of Classification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935480"/>
            <a:ext cx="11084653" cy="4389120"/>
          </a:xfrm>
        </p:spPr>
        <p:txBody>
          <a:bodyPr/>
          <a:lstStyle/>
          <a:p>
            <a:r>
              <a:rPr lang="en-AU" b="1" dirty="0"/>
              <a:t>Aristotle (384-322 BC) </a:t>
            </a:r>
            <a:r>
              <a:rPr lang="en-AU" dirty="0"/>
              <a:t>ordered samples from least important (e.g., rocks) to most important (e.g., animals, women and men, kings, god)</a:t>
            </a:r>
          </a:p>
          <a:p>
            <a:r>
              <a:rPr lang="en-AU" b="1" dirty="0"/>
              <a:t>Andrea </a:t>
            </a:r>
            <a:r>
              <a:rPr lang="en-AU" b="1" dirty="0" err="1"/>
              <a:t>Caesalpino</a:t>
            </a:r>
            <a:r>
              <a:rPr lang="en-AU" b="1" dirty="0"/>
              <a:t> (1519-1603) </a:t>
            </a:r>
            <a:r>
              <a:rPr lang="en-AU" dirty="0"/>
              <a:t>suggested classifying plants into groups according to their trunk and fruits </a:t>
            </a:r>
          </a:p>
          <a:p>
            <a:r>
              <a:rPr lang="en-AU" b="1" dirty="0"/>
              <a:t>John Ray (1627-1723) </a:t>
            </a:r>
            <a:r>
              <a:rPr lang="en-AU" dirty="0"/>
              <a:t>suggested that organisms needed to be observed over their entire lifespan </a:t>
            </a:r>
          </a:p>
          <a:p>
            <a:r>
              <a:rPr lang="en-AU" b="1" dirty="0"/>
              <a:t>Augustus Quirinus </a:t>
            </a:r>
            <a:r>
              <a:rPr lang="en-AU" b="1" dirty="0" err="1"/>
              <a:t>Rivinus</a:t>
            </a:r>
            <a:r>
              <a:rPr lang="en-AU" b="1" dirty="0"/>
              <a:t> (1652-1723) &amp; Joseph Pitton de </a:t>
            </a:r>
            <a:r>
              <a:rPr lang="en-AU" b="1" dirty="0" err="1"/>
              <a:t>Tournefort</a:t>
            </a:r>
            <a:r>
              <a:rPr lang="en-AU" b="1" dirty="0"/>
              <a:t> (1656-1708) </a:t>
            </a:r>
            <a:r>
              <a:rPr lang="en-AU" dirty="0"/>
              <a:t>suggested using a hierarchy of names for each organism that describes the characteristics of each level of the hierarchy  </a:t>
            </a:r>
          </a:p>
        </p:txBody>
      </p:sp>
    </p:spTree>
    <p:extLst>
      <p:ext uri="{BB962C8B-B14F-4D97-AF65-F5344CB8AC3E}">
        <p14:creationId xmlns:p14="http://schemas.microsoft.com/office/powerpoint/2010/main" val="29892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0257"/>
            <a:ext cx="10972800" cy="822708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History of Classification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264" y="2044537"/>
            <a:ext cx="6600865" cy="4389120"/>
          </a:xfrm>
        </p:spPr>
        <p:txBody>
          <a:bodyPr/>
          <a:lstStyle/>
          <a:p>
            <a:r>
              <a:rPr lang="en-AU" b="1" dirty="0"/>
              <a:t>Carl Linnaeus (1707-1778) </a:t>
            </a:r>
            <a:r>
              <a:rPr lang="en-AU" dirty="0"/>
              <a:t>introduced              the </a:t>
            </a:r>
            <a:r>
              <a:rPr lang="en-AU" b="1" dirty="0">
                <a:solidFill>
                  <a:srgbClr val="00B050"/>
                </a:solidFill>
              </a:rPr>
              <a:t>Linnaean Classification System </a:t>
            </a:r>
            <a:r>
              <a:rPr lang="en-AU" dirty="0">
                <a:sym typeface="Wingdings" panose="05000000000000000000" pitchFamily="2" charset="2"/>
              </a:rPr>
              <a:t> </a:t>
            </a:r>
          </a:p>
          <a:p>
            <a:r>
              <a:rPr lang="en-AU" b="1" dirty="0">
                <a:sym typeface="Wingdings" panose="05000000000000000000" pitchFamily="2" charset="2"/>
              </a:rPr>
              <a:t>Carl </a:t>
            </a:r>
            <a:r>
              <a:rPr lang="en-AU" b="1" dirty="0" err="1">
                <a:sym typeface="Wingdings" panose="05000000000000000000" pitchFamily="2" charset="2"/>
              </a:rPr>
              <a:t>Woese</a:t>
            </a:r>
            <a:r>
              <a:rPr lang="en-AU" b="1" dirty="0">
                <a:sym typeface="Wingdings" panose="05000000000000000000" pitchFamily="2" charset="2"/>
              </a:rPr>
              <a:t> (1990) </a:t>
            </a:r>
            <a:r>
              <a:rPr lang="en-AU" dirty="0">
                <a:sym typeface="Wingdings" panose="05000000000000000000" pitchFamily="2" charset="2"/>
              </a:rPr>
              <a:t>suggested bacterial kingdom Monera be split into two domains and the third domain contain all other organisms </a:t>
            </a:r>
          </a:p>
          <a:p>
            <a:r>
              <a:rPr lang="en-AU" b="1" dirty="0">
                <a:sym typeface="Wingdings" panose="05000000000000000000" pitchFamily="2" charset="2"/>
              </a:rPr>
              <a:t>Thomas Cavalier-Smith (1998) </a:t>
            </a:r>
            <a:r>
              <a:rPr lang="en-AU" dirty="0">
                <a:sym typeface="Wingdings" panose="05000000000000000000" pitchFamily="2" charset="2"/>
              </a:rPr>
              <a:t>suggested kingdom Plantae be split into two kingdoms because of differences in cells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D1205-D464-41D3-A80E-2EE3955A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964" y="1888483"/>
            <a:ext cx="4767485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3F869-3A51-4B92-B0C4-B22958C5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82" y="560991"/>
            <a:ext cx="10763280" cy="1004057"/>
          </a:xfrm>
        </p:spPr>
        <p:txBody>
          <a:bodyPr>
            <a:normAutofit/>
          </a:bodyPr>
          <a:lstStyle/>
          <a:p>
            <a:r>
              <a:rPr lang="en-US" dirty="0"/>
              <a:t>History of Classifications Timeline  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AA518-54F5-4142-8554-B8970B49BF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18994" y="3185785"/>
            <a:ext cx="1260000" cy="243215"/>
          </a:xfrm>
        </p:spPr>
        <p:txBody>
          <a:bodyPr/>
          <a:lstStyle/>
          <a:p>
            <a:r>
              <a:rPr lang="en-US" sz="2000" b="1" dirty="0"/>
              <a:t>384-322 BC</a:t>
            </a:r>
            <a:endParaRPr lang="ru-RU" sz="2000" b="1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453F355-355D-4EA9-978E-A35A4E2F7C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48994" y="4239049"/>
            <a:ext cx="1800000" cy="5817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Aristotle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B262F-9F3C-4C5C-BA60-CCD1F8FF06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9849" y="4789893"/>
            <a:ext cx="2182133" cy="1568962"/>
          </a:xfrm>
        </p:spPr>
        <p:txBody>
          <a:bodyPr>
            <a:norm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Ordered samples from least important (e.g., rocks) to most important (e.g., animals, women and men, kings, god</a:t>
            </a:r>
            <a:r>
              <a:rPr lang="en-AU" dirty="0">
                <a:solidFill>
                  <a:schemeClr val="tx2"/>
                </a:solidFill>
              </a:rPr>
              <a:t>).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F036F3A-A388-4AE4-9CA9-338BFC3A22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Andrea </a:t>
            </a:r>
            <a:r>
              <a:rPr lang="en-US" sz="1800" dirty="0" err="1">
                <a:solidFill>
                  <a:schemeClr val="tx1"/>
                </a:solidFill>
              </a:rPr>
              <a:t>Caesalpino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F77A485-8E15-4824-8127-565F3BFC69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111603" y="4789893"/>
            <a:ext cx="1800000" cy="1507116"/>
          </a:xfrm>
        </p:spPr>
        <p:txBody>
          <a:bodyPr>
            <a:norm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Suggested classifying plants into groups according to their trunk and fruits.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24D4ED9-50BC-4B4E-950C-0680483C68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17763" y="4239049"/>
            <a:ext cx="1800000" cy="5817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John Ray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DA0C858-3571-4BC1-8998-A965A8F906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83346" y="4820816"/>
            <a:ext cx="1894086" cy="1507116"/>
          </a:xfrm>
        </p:spPr>
        <p:txBody>
          <a:bodyPr>
            <a:norm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Suggested that organisms needed to be observed over their entire lifespan.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1F38EEB-F5CB-4D43-BA30-67F805C3BB9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77963" y="4143826"/>
            <a:ext cx="1800000" cy="581767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Joseph Pitton de </a:t>
            </a:r>
            <a:r>
              <a:rPr lang="en-US" sz="1800" dirty="0" err="1">
                <a:solidFill>
                  <a:schemeClr val="tx1"/>
                </a:solidFill>
              </a:rPr>
              <a:t>Tournefort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EBB68D-A226-474A-A745-453739C904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69357" y="4789893"/>
            <a:ext cx="3879612" cy="1151441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Augustus Quirinus </a:t>
            </a:r>
            <a:r>
              <a:rPr lang="en-AU" dirty="0" err="1">
                <a:solidFill>
                  <a:schemeClr val="tx2"/>
                </a:solidFill>
              </a:rPr>
              <a:t>Rivinus</a:t>
            </a:r>
            <a:r>
              <a:rPr lang="en-AU" dirty="0">
                <a:solidFill>
                  <a:schemeClr val="tx2"/>
                </a:solidFill>
              </a:rPr>
              <a:t> (1652-1723) &amp; Joseph Pitton de </a:t>
            </a:r>
            <a:r>
              <a:rPr lang="en-AU" dirty="0" err="1">
                <a:solidFill>
                  <a:schemeClr val="tx2"/>
                </a:solidFill>
              </a:rPr>
              <a:t>Tournefort</a:t>
            </a:r>
            <a:r>
              <a:rPr lang="en-AU" dirty="0">
                <a:solidFill>
                  <a:schemeClr val="tx2"/>
                </a:solidFill>
              </a:rPr>
              <a:t> (1656-1708) suggested using a hierarchy of names for each organism that describes the characteristics of each level of the hierarchy. 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AEC7F664-DB43-4CC2-991A-81D4AC78ADBF}"/>
              </a:ext>
            </a:extLst>
          </p:cNvPr>
          <p:cNvSpPr txBox="1">
            <a:spLocks/>
          </p:cNvSpPr>
          <p:nvPr/>
        </p:nvSpPr>
        <p:spPr>
          <a:xfrm>
            <a:off x="3436170" y="3185785"/>
            <a:ext cx="1260000" cy="24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/>
              <a:t>1519-1603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A9DE81C-FDD1-4E8A-A40F-230DE8CDEF81}"/>
              </a:ext>
            </a:extLst>
          </p:cNvPr>
          <p:cNvSpPr txBox="1">
            <a:spLocks/>
          </p:cNvSpPr>
          <p:nvPr/>
        </p:nvSpPr>
        <p:spPr>
          <a:xfrm>
            <a:off x="5453346" y="3159985"/>
            <a:ext cx="1260000" cy="24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/>
              <a:t>1627-1723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F14DE287-3408-4CDE-89E0-47D9904B52E6}"/>
              </a:ext>
            </a:extLst>
          </p:cNvPr>
          <p:cNvSpPr txBox="1">
            <a:spLocks/>
          </p:cNvSpPr>
          <p:nvPr/>
        </p:nvSpPr>
        <p:spPr>
          <a:xfrm>
            <a:off x="7470522" y="3159984"/>
            <a:ext cx="1260000" cy="24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/>
              <a:t>1652-1723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C01C829-FC46-4AC1-82DC-A0AA7E2B72CD}"/>
              </a:ext>
            </a:extLst>
          </p:cNvPr>
          <p:cNvSpPr txBox="1">
            <a:spLocks/>
          </p:cNvSpPr>
          <p:nvPr/>
        </p:nvSpPr>
        <p:spPr>
          <a:xfrm>
            <a:off x="9487698" y="3135770"/>
            <a:ext cx="1260000" cy="24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/>
              <a:t>1656-1708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F0D477-FD45-4B3B-AFF8-2F92563AEF44}"/>
              </a:ext>
            </a:extLst>
          </p:cNvPr>
          <p:cNvSpPr txBox="1"/>
          <p:nvPr/>
        </p:nvSpPr>
        <p:spPr>
          <a:xfrm>
            <a:off x="7269357" y="4099128"/>
            <a:ext cx="2025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365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Augustus Quirinus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1365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Rivinus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365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9773C-D65F-4494-B707-12A9BBAE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25" y="1538719"/>
            <a:ext cx="1374363" cy="18392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2BBA8-9CD6-49AE-8EEC-E184280F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75" y="1693782"/>
            <a:ext cx="1583589" cy="16852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94D4A-0CA4-4AAB-8F83-36E322428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654" y="1669631"/>
            <a:ext cx="1399383" cy="16015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D023AB-320E-483E-8C63-63B0CA7CAB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899"/>
          <a:stretch/>
        </p:blipFill>
        <p:spPr>
          <a:xfrm>
            <a:off x="6582175" y="1599712"/>
            <a:ext cx="1374363" cy="18556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6AC777-093E-48AF-99D5-D9D85CAFB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4099" y="1629347"/>
            <a:ext cx="1446130" cy="1773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aphic 9" descr="Arrow: Straight with solid fill">
            <a:extLst>
              <a:ext uri="{FF2B5EF4-FFF2-40B4-BE49-F238E27FC236}">
                <a16:creationId xmlns:a16="http://schemas.microsoft.com/office/drawing/2014/main" id="{FEA07610-8F2A-42BB-A42E-B87F5D36D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714142" y="2856189"/>
            <a:ext cx="1198431" cy="11984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8ACFD6D-90AA-4D8D-ADCF-61DDF898998C}"/>
              </a:ext>
            </a:extLst>
          </p:cNvPr>
          <p:cNvSpPr txBox="1"/>
          <p:nvPr/>
        </p:nvSpPr>
        <p:spPr>
          <a:xfrm>
            <a:off x="2948994" y="6438334"/>
            <a:ext cx="61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i="1" dirty="0"/>
              <a:t>* Student Task: Copy down the information above *</a:t>
            </a:r>
          </a:p>
        </p:txBody>
      </p:sp>
    </p:spTree>
    <p:extLst>
      <p:ext uri="{BB962C8B-B14F-4D97-AF65-F5344CB8AC3E}">
        <p14:creationId xmlns:p14="http://schemas.microsoft.com/office/powerpoint/2010/main" val="214860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3F869-3A51-4B92-B0C4-B22958C5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81" y="560991"/>
            <a:ext cx="10856319" cy="1004057"/>
          </a:xfrm>
        </p:spPr>
        <p:txBody>
          <a:bodyPr>
            <a:normAutofit/>
          </a:bodyPr>
          <a:lstStyle/>
          <a:p>
            <a:r>
              <a:rPr lang="en-US" dirty="0"/>
              <a:t>History of Classifications Timeline 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AA518-54F5-4142-8554-B8970B49BF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18994" y="3185785"/>
            <a:ext cx="1260000" cy="243215"/>
          </a:xfrm>
        </p:spPr>
        <p:txBody>
          <a:bodyPr/>
          <a:lstStyle/>
          <a:p>
            <a:r>
              <a:rPr lang="en-US" sz="2000" b="1" dirty="0"/>
              <a:t>1707-1778</a:t>
            </a:r>
            <a:endParaRPr lang="ru-RU" sz="2000" b="1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453F355-355D-4EA9-978E-A35A4E2F7C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126" y="4239049"/>
            <a:ext cx="2514896" cy="581767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Carl Linnaeus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B262F-9F3C-4C5C-BA60-CCD1F8FF06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9849" y="4789893"/>
            <a:ext cx="1960011" cy="1568962"/>
          </a:xfrm>
        </p:spPr>
        <p:txBody>
          <a:bodyPr>
            <a:norm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Introduced the Linnaean Classification System.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F036F3A-A388-4AE4-9CA9-338BFC3A22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54519" y="4239049"/>
            <a:ext cx="1900780" cy="58176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Carl </a:t>
            </a:r>
            <a:r>
              <a:rPr lang="en-US" sz="2400" dirty="0" err="1">
                <a:solidFill>
                  <a:schemeClr val="tx1"/>
                </a:solidFill>
              </a:rPr>
              <a:t>Woese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F77A485-8E15-4824-8127-565F3BFC69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111603" y="4789893"/>
            <a:ext cx="1800000" cy="1507116"/>
          </a:xfrm>
        </p:spPr>
        <p:txBody>
          <a:bodyPr>
            <a:normAutofit fontScale="92500" lnSpcReduction="10000"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Suggested bacterial kingdom Monera be split into two domains and the third domain contain all other organisms.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24D4ED9-50BC-4B4E-950C-0680483C68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83345" y="4174899"/>
            <a:ext cx="2086011" cy="581767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Thomas Cavalier-Smith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DA0C858-3571-4BC1-8998-A965A8F906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83346" y="4820816"/>
            <a:ext cx="2086010" cy="1507116"/>
          </a:xfrm>
        </p:spPr>
        <p:txBody>
          <a:bodyPr>
            <a:normAutofit/>
          </a:bodyPr>
          <a:lstStyle/>
          <a:p>
            <a:r>
              <a:rPr lang="en-AU" sz="1600" dirty="0">
                <a:solidFill>
                  <a:schemeClr val="tx2"/>
                </a:solidFill>
              </a:rPr>
              <a:t>Suggested kingdom Plantae be split into two kingdoms because of differences in cells.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AEC7F664-DB43-4CC2-991A-81D4AC78ADBF}"/>
              </a:ext>
            </a:extLst>
          </p:cNvPr>
          <p:cNvSpPr txBox="1">
            <a:spLocks/>
          </p:cNvSpPr>
          <p:nvPr/>
        </p:nvSpPr>
        <p:spPr>
          <a:xfrm>
            <a:off x="3436170" y="3255345"/>
            <a:ext cx="1260000" cy="24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/>
              <a:t>1900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A9DE81C-FDD1-4E8A-A40F-230DE8CDEF81}"/>
              </a:ext>
            </a:extLst>
          </p:cNvPr>
          <p:cNvSpPr txBox="1">
            <a:spLocks/>
          </p:cNvSpPr>
          <p:nvPr/>
        </p:nvSpPr>
        <p:spPr>
          <a:xfrm>
            <a:off x="5453346" y="3255345"/>
            <a:ext cx="1260000" cy="24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/>
              <a:t>1998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F14DE287-3408-4CDE-89E0-47D9904B52E6}"/>
              </a:ext>
            </a:extLst>
          </p:cNvPr>
          <p:cNvSpPr txBox="1">
            <a:spLocks/>
          </p:cNvSpPr>
          <p:nvPr/>
        </p:nvSpPr>
        <p:spPr>
          <a:xfrm>
            <a:off x="7470522" y="3296337"/>
            <a:ext cx="1260000" cy="24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/>
              <a:t>2022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C01C829-FC46-4AC1-82DC-A0AA7E2B72CD}"/>
              </a:ext>
            </a:extLst>
          </p:cNvPr>
          <p:cNvSpPr txBox="1">
            <a:spLocks/>
          </p:cNvSpPr>
          <p:nvPr/>
        </p:nvSpPr>
        <p:spPr>
          <a:xfrm>
            <a:off x="9487698" y="3135770"/>
            <a:ext cx="1260000" cy="243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/>
              <a:t>What do we use?</a:t>
            </a:r>
          </a:p>
        </p:txBody>
      </p:sp>
      <p:pic>
        <p:nvPicPr>
          <p:cNvPr id="9" name="Graphic 8" descr="Help with solid fill">
            <a:extLst>
              <a:ext uri="{FF2B5EF4-FFF2-40B4-BE49-F238E27FC236}">
                <a16:creationId xmlns:a16="http://schemas.microsoft.com/office/drawing/2014/main" id="{9648052E-0145-4083-8252-B6E2F0EA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5038" y="4465782"/>
            <a:ext cx="1322862" cy="1322862"/>
          </a:xfrm>
          <a:prstGeom prst="rect">
            <a:avLst/>
          </a:prstGeom>
        </p:spPr>
      </p:pic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ECC7EFC3-674F-4230-99F3-8B25B10A3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1949" y="4009143"/>
            <a:ext cx="2697459" cy="25233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50ABE3-29BF-46A9-AA8C-835C173C0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98" y="1742336"/>
            <a:ext cx="1438056" cy="17532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48443-BDAD-44C9-8A80-264CD30DE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8002" y="1808565"/>
            <a:ext cx="1438056" cy="1661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21B41-0151-4004-8547-B84B30D37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4206" y="1852537"/>
            <a:ext cx="1244588" cy="1661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1CF6E-B464-4A7B-BE40-A61BC9319C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5944" y="1742336"/>
            <a:ext cx="1673106" cy="11824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D97631-E783-4432-9EB7-0F323E726DDF}"/>
              </a:ext>
            </a:extLst>
          </p:cNvPr>
          <p:cNvSpPr txBox="1"/>
          <p:nvPr/>
        </p:nvSpPr>
        <p:spPr>
          <a:xfrm>
            <a:off x="2673519" y="6478521"/>
            <a:ext cx="61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i="1" dirty="0"/>
              <a:t>* Student Task: Copy down the information above *</a:t>
            </a:r>
          </a:p>
        </p:txBody>
      </p:sp>
    </p:spTree>
    <p:extLst>
      <p:ext uri="{BB962C8B-B14F-4D97-AF65-F5344CB8AC3E}">
        <p14:creationId xmlns:p14="http://schemas.microsoft.com/office/powerpoint/2010/main" val="64390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83" y="1127733"/>
            <a:ext cx="5989948" cy="822708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Classifications Hierarchy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D1205-D464-41D3-A80E-2EE3955A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631" y="1950441"/>
            <a:ext cx="5295674" cy="4574346"/>
          </a:xfrm>
          <a:prstGeom prst="rect">
            <a:avLst/>
          </a:prstGeom>
        </p:spPr>
      </p:pic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CFB84E06-207F-43A0-A774-43173E74026F}"/>
              </a:ext>
            </a:extLst>
          </p:cNvPr>
          <p:cNvSpPr txBox="1">
            <a:spLocks/>
          </p:cNvSpPr>
          <p:nvPr/>
        </p:nvSpPr>
        <p:spPr>
          <a:xfrm>
            <a:off x="6655732" y="965856"/>
            <a:ext cx="4864573" cy="1284653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/>
              <a:t>“</a:t>
            </a:r>
            <a:r>
              <a:rPr lang="en-US" sz="3200" b="1" i="1" dirty="0">
                <a:solidFill>
                  <a:srgbClr val="FF0000"/>
                </a:solidFill>
              </a:rPr>
              <a:t>K</a:t>
            </a:r>
            <a:r>
              <a:rPr lang="en-US" sz="3200" b="1" i="1" dirty="0"/>
              <a:t>ing </a:t>
            </a:r>
            <a:r>
              <a:rPr lang="en-US" sz="3200" b="1" i="1" dirty="0">
                <a:solidFill>
                  <a:srgbClr val="FF0000"/>
                </a:solidFill>
              </a:rPr>
              <a:t>P</a:t>
            </a:r>
            <a:r>
              <a:rPr lang="en-US" sz="3200" b="1" i="1" dirty="0"/>
              <a:t>hilip </a:t>
            </a:r>
            <a:r>
              <a:rPr lang="en-US" sz="3200" b="1" i="1" dirty="0">
                <a:solidFill>
                  <a:srgbClr val="FF0000"/>
                </a:solidFill>
              </a:rPr>
              <a:t>C</a:t>
            </a:r>
            <a:r>
              <a:rPr lang="en-US" sz="3200" b="1" i="1" dirty="0"/>
              <a:t>rawled </a:t>
            </a:r>
            <a:r>
              <a:rPr lang="en-US" sz="3200" b="1" i="1" dirty="0">
                <a:solidFill>
                  <a:srgbClr val="FF0000"/>
                </a:solidFill>
              </a:rPr>
              <a:t>O</a:t>
            </a:r>
            <a:r>
              <a:rPr lang="en-US" sz="3200" b="1" i="1" dirty="0"/>
              <a:t>ver </a:t>
            </a:r>
            <a:r>
              <a:rPr lang="en-US" sz="3200" b="1" i="1" dirty="0">
                <a:solidFill>
                  <a:srgbClr val="FF0000"/>
                </a:solidFill>
              </a:rPr>
              <a:t>F</a:t>
            </a:r>
            <a:r>
              <a:rPr lang="en-US" sz="3200" b="1" i="1" dirty="0"/>
              <a:t>our </a:t>
            </a:r>
            <a:r>
              <a:rPr lang="en-US" sz="3200" b="1" i="1" dirty="0">
                <a:solidFill>
                  <a:srgbClr val="FF0000"/>
                </a:solidFill>
              </a:rPr>
              <a:t>G</a:t>
            </a:r>
            <a:r>
              <a:rPr lang="en-US" sz="3200" b="1" i="1" dirty="0"/>
              <a:t>ooey </a:t>
            </a:r>
            <a:r>
              <a:rPr lang="en-US" sz="3200" b="1" i="1" dirty="0">
                <a:solidFill>
                  <a:srgbClr val="FF0000"/>
                </a:solidFill>
              </a:rPr>
              <a:t>S</a:t>
            </a:r>
            <a:r>
              <a:rPr lang="en-US" sz="3200" b="1" i="1" dirty="0"/>
              <a:t>nails”</a:t>
            </a:r>
            <a:endParaRPr lang="ru-RU" sz="3200" b="1" i="1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84E50A7F-4B01-431C-B414-465E19A4AB3B}"/>
              </a:ext>
            </a:extLst>
          </p:cNvPr>
          <p:cNvSpPr txBox="1">
            <a:spLocks/>
          </p:cNvSpPr>
          <p:nvPr/>
        </p:nvSpPr>
        <p:spPr>
          <a:xfrm>
            <a:off x="0" y="2035290"/>
            <a:ext cx="4864573" cy="1284653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v"/>
            </a:pPr>
            <a:r>
              <a:rPr lang="en-US" sz="3200" b="1" i="1" dirty="0"/>
              <a:t> Kingdom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3200" b="1" i="1" dirty="0"/>
              <a:t>Phylum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3200" b="1" i="1" dirty="0"/>
              <a:t>Class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3200" b="1" i="1" dirty="0"/>
              <a:t>Order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3200" b="1" i="1" dirty="0"/>
              <a:t>Family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3200" b="1" i="1" dirty="0"/>
              <a:t>Genus 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3200" b="1" i="1" dirty="0"/>
              <a:t>Species </a:t>
            </a:r>
            <a:endParaRPr lang="ru-RU" sz="32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E70DC-94A7-42B9-8337-49D28DE21D10}"/>
              </a:ext>
            </a:extLst>
          </p:cNvPr>
          <p:cNvSpPr txBox="1"/>
          <p:nvPr/>
        </p:nvSpPr>
        <p:spPr>
          <a:xfrm>
            <a:off x="409305" y="6386161"/>
            <a:ext cx="61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i="1" dirty="0"/>
              <a:t>* Student Task: Copy down the information above *</a:t>
            </a:r>
          </a:p>
        </p:txBody>
      </p:sp>
    </p:spTree>
    <p:extLst>
      <p:ext uri="{BB962C8B-B14F-4D97-AF65-F5344CB8AC3E}">
        <p14:creationId xmlns:p14="http://schemas.microsoft.com/office/powerpoint/2010/main" val="57279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756" y="855090"/>
            <a:ext cx="5262694" cy="822708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The 5 Kingdoms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51" y="1856040"/>
            <a:ext cx="6969420" cy="4823670"/>
          </a:xfrm>
        </p:spPr>
        <p:txBody>
          <a:bodyPr>
            <a:normAutofit lnSpcReduction="10000"/>
          </a:bodyPr>
          <a:lstStyle/>
          <a:p>
            <a:r>
              <a:rPr lang="en-AU" sz="2000" b="1" dirty="0">
                <a:solidFill>
                  <a:srgbClr val="00B050"/>
                </a:solidFill>
              </a:rPr>
              <a:t>Protista</a:t>
            </a:r>
          </a:p>
          <a:p>
            <a:pPr marL="0" indent="0">
              <a:buNone/>
            </a:pPr>
            <a:r>
              <a:rPr lang="en-AU" sz="1800" dirty="0">
                <a:sym typeface="Wingdings" panose="05000000000000000000" pitchFamily="2" charset="2"/>
              </a:rPr>
              <a:t> Comprises mostly single-celled organisms such as the protozoa, simple algae and fungi &amp; slime moulds </a:t>
            </a:r>
            <a:endParaRPr lang="en-AU" sz="1800" dirty="0"/>
          </a:p>
          <a:p>
            <a:r>
              <a:rPr lang="en-AU" sz="2000" b="1" dirty="0">
                <a:solidFill>
                  <a:srgbClr val="00B050"/>
                </a:solidFill>
              </a:rPr>
              <a:t>Fungi</a:t>
            </a:r>
          </a:p>
          <a:p>
            <a:pPr marL="0" indent="0">
              <a:buNone/>
            </a:pPr>
            <a:r>
              <a:rPr lang="en-AU" sz="1800" dirty="0">
                <a:sym typeface="Wingdings" panose="05000000000000000000" pitchFamily="2" charset="2"/>
              </a:rPr>
              <a:t> Eukaryotic organisms that include microorganisms such as yeasts, moulds and mushrooms</a:t>
            </a:r>
            <a:endParaRPr lang="en-AU" sz="1800" dirty="0"/>
          </a:p>
          <a:p>
            <a:r>
              <a:rPr lang="en-AU" sz="2000" b="1" dirty="0">
                <a:solidFill>
                  <a:srgbClr val="00B050"/>
                </a:solidFill>
              </a:rPr>
              <a:t>Plantae</a:t>
            </a:r>
          </a:p>
          <a:p>
            <a:pPr marL="0" indent="0">
              <a:buNone/>
            </a:pPr>
            <a:r>
              <a:rPr lang="en-AU" sz="1800" dirty="0">
                <a:sym typeface="Wingdings" panose="05000000000000000000" pitchFamily="2" charset="2"/>
              </a:rPr>
              <a:t> Compassed all living things that were not animals, such as plants</a:t>
            </a:r>
            <a:endParaRPr lang="en-AU" sz="1800" dirty="0"/>
          </a:p>
          <a:p>
            <a:r>
              <a:rPr lang="en-AU" sz="2000" b="1" dirty="0">
                <a:solidFill>
                  <a:srgbClr val="00B050"/>
                </a:solidFill>
              </a:rPr>
              <a:t>Animalia</a:t>
            </a:r>
          </a:p>
          <a:p>
            <a:pPr marL="0" indent="0">
              <a:buNone/>
            </a:pPr>
            <a:r>
              <a:rPr lang="en-AU" sz="1800" dirty="0">
                <a:sym typeface="Wingdings" panose="05000000000000000000" pitchFamily="2" charset="2"/>
              </a:rPr>
              <a:t> Kingdom Animalia is a vast kingdom comprised of eukaryotic, multicellular, heterotrophic creatures.</a:t>
            </a:r>
            <a:endParaRPr lang="en-AU" sz="1800" dirty="0"/>
          </a:p>
          <a:p>
            <a:r>
              <a:rPr lang="en-AU" sz="2000" b="1" dirty="0">
                <a:solidFill>
                  <a:srgbClr val="00B050"/>
                </a:solidFill>
              </a:rPr>
              <a:t>Monera</a:t>
            </a:r>
          </a:p>
          <a:p>
            <a:pPr marL="0" indent="0">
              <a:buNone/>
            </a:pPr>
            <a:r>
              <a:rPr lang="en-AU" sz="1800" dirty="0">
                <a:sym typeface="Wingdings" panose="05000000000000000000" pitchFamily="2" charset="2"/>
              </a:rPr>
              <a:t> Single-celled organisms without a cell nucleus, such as bacteria</a:t>
            </a:r>
          </a:p>
          <a:p>
            <a:pPr marL="0" indent="0">
              <a:buNone/>
            </a:pPr>
            <a:endParaRPr lang="en-AU" sz="1800" dirty="0"/>
          </a:p>
          <a:p>
            <a:pPr marL="0" indent="0" algn="ctr">
              <a:buNone/>
            </a:pPr>
            <a:r>
              <a:rPr lang="en-AU" sz="1800" i="1" dirty="0"/>
              <a:t>* Student Task: Copy down the information above 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D1205-D464-41D3-A80E-2EE3955A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535" y="4169328"/>
            <a:ext cx="3158328" cy="2495968"/>
          </a:xfrm>
          <a:prstGeom prst="rect">
            <a:avLst/>
          </a:prstGeom>
        </p:spPr>
      </p:pic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CFB84E06-207F-43A0-A774-43173E74026F}"/>
              </a:ext>
            </a:extLst>
          </p:cNvPr>
          <p:cNvSpPr txBox="1">
            <a:spLocks/>
          </p:cNvSpPr>
          <p:nvPr/>
        </p:nvSpPr>
        <p:spPr>
          <a:xfrm>
            <a:off x="7471497" y="3345951"/>
            <a:ext cx="4035402" cy="581767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u="sng" dirty="0"/>
              <a:t>“</a:t>
            </a:r>
            <a:r>
              <a:rPr lang="en-US" b="1" i="1" u="sng" dirty="0">
                <a:solidFill>
                  <a:srgbClr val="FF0000"/>
                </a:solidFill>
              </a:rPr>
              <a:t>K</a:t>
            </a:r>
            <a:r>
              <a:rPr lang="en-US" b="1" i="1" u="sng" dirty="0"/>
              <a:t>ing </a:t>
            </a:r>
            <a:r>
              <a:rPr lang="en-US" b="1" i="1" dirty="0">
                <a:solidFill>
                  <a:srgbClr val="FF0000"/>
                </a:solidFill>
              </a:rPr>
              <a:t>P</a:t>
            </a:r>
            <a:r>
              <a:rPr lang="en-US" b="1" i="1" dirty="0"/>
              <a:t>hilip </a:t>
            </a:r>
            <a:r>
              <a:rPr lang="en-US" b="1" i="1" dirty="0">
                <a:solidFill>
                  <a:srgbClr val="FF0000"/>
                </a:solidFill>
              </a:rPr>
              <a:t>C</a:t>
            </a:r>
            <a:r>
              <a:rPr lang="en-US" b="1" i="1" dirty="0"/>
              <a:t>rawled </a:t>
            </a:r>
            <a:r>
              <a:rPr lang="en-US" b="1" i="1" dirty="0">
                <a:solidFill>
                  <a:srgbClr val="FF0000"/>
                </a:solidFill>
              </a:rPr>
              <a:t>O</a:t>
            </a:r>
            <a:r>
              <a:rPr lang="en-US" b="1" i="1" dirty="0"/>
              <a:t>ver </a:t>
            </a:r>
            <a:r>
              <a:rPr lang="en-US" b="1" i="1" dirty="0">
                <a:solidFill>
                  <a:srgbClr val="FF0000"/>
                </a:solidFill>
              </a:rPr>
              <a:t>F</a:t>
            </a:r>
            <a:r>
              <a:rPr lang="en-US" b="1" i="1" dirty="0"/>
              <a:t>our </a:t>
            </a:r>
            <a:r>
              <a:rPr lang="en-US" b="1" i="1" dirty="0">
                <a:solidFill>
                  <a:srgbClr val="FF0000"/>
                </a:solidFill>
              </a:rPr>
              <a:t>G</a:t>
            </a:r>
            <a:r>
              <a:rPr lang="en-US" b="1" i="1" dirty="0"/>
              <a:t>ooey 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i="1" dirty="0"/>
              <a:t>nails”</a:t>
            </a:r>
            <a:endParaRPr lang="ru-RU" b="1" i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2EEACB-9D35-4DEB-88BF-D38F91F4C8CE}"/>
              </a:ext>
            </a:extLst>
          </p:cNvPr>
          <p:cNvSpPr/>
          <p:nvPr/>
        </p:nvSpPr>
        <p:spPr>
          <a:xfrm>
            <a:off x="8623882" y="4267875"/>
            <a:ext cx="1048624" cy="3638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2EB62-3D40-4810-8B69-B4B82D62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813" y="207305"/>
            <a:ext cx="4418770" cy="31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2847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Custom 3">
      <a:dk1>
        <a:srgbClr val="313650"/>
      </a:dk1>
      <a:lt1>
        <a:srgbClr val="29ABE2"/>
      </a:lt1>
      <a:dk2>
        <a:srgbClr val="4C1959"/>
      </a:dk2>
      <a:lt2>
        <a:srgbClr val="1B1464"/>
      </a:lt2>
      <a:accent1>
        <a:srgbClr val="8E64AE"/>
      </a:accent1>
      <a:accent2>
        <a:srgbClr val="000000"/>
      </a:accent2>
      <a:accent3>
        <a:srgbClr val="9E005D"/>
      </a:accent3>
      <a:accent4>
        <a:srgbClr val="FFFFFF"/>
      </a:accent4>
      <a:accent5>
        <a:srgbClr val="6DC4EB"/>
      </a:accent5>
      <a:accent6>
        <a:srgbClr val="662D91"/>
      </a:accent6>
      <a:hlink>
        <a:srgbClr val="4C1959"/>
      </a:hlink>
      <a:folHlink>
        <a:srgbClr val="4C1959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6CA1"/>
        </a:solidFill>
        <a:ln w="7239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History_Timeline_04_MO - v2" id="{0F1F6C48-B0BC-41F9-A6D7-4B05CFA9DEC8}" vid="{ECEDC10B-F7F5-4BB3-92C3-10F525CAEA75}"/>
    </a:ext>
  </a:extLst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4C9FF3F-85B1-494A-B3F3-CC47272B0A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402908-31E8-4427-8D58-9F6650465D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054295-23B6-4ABA-AD8F-FA83B00E132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{B506D4C5-9B68-4A21-A442-7553D940543D}tf16411243_win32</Template>
  <TotalTime>210</TotalTime>
  <Words>952</Words>
  <Application>Microsoft Office PowerPoint</Application>
  <PresentationFormat>Widescreen</PresentationFormat>
  <Paragraphs>144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Century Gothic</vt:lpstr>
      <vt:lpstr>Constantia</vt:lpstr>
      <vt:lpstr>Wingdings</vt:lpstr>
      <vt:lpstr>Wingdings 2</vt:lpstr>
      <vt:lpstr>Office Theme</vt:lpstr>
      <vt:lpstr>Flow</vt:lpstr>
      <vt:lpstr>2022 Year 7   Science Classifications   Week 1</vt:lpstr>
      <vt:lpstr>Lesson Objectives </vt:lpstr>
      <vt:lpstr>History of Classification </vt:lpstr>
      <vt:lpstr>History of Classification </vt:lpstr>
      <vt:lpstr>History of Classification </vt:lpstr>
      <vt:lpstr>History of Classifications Timeline  </vt:lpstr>
      <vt:lpstr>History of Classifications Timeline </vt:lpstr>
      <vt:lpstr>Classifications Hierarchy </vt:lpstr>
      <vt:lpstr>The 5 Kingdoms</vt:lpstr>
      <vt:lpstr>Classification Hierarchy Examples </vt:lpstr>
      <vt:lpstr>Classification Hierarchy Examples </vt:lpstr>
      <vt:lpstr>Scientific  Naming</vt:lpstr>
      <vt:lpstr>Scientific Naming</vt:lpstr>
      <vt:lpstr>Linnaeus’s Double-Name System Example</vt:lpstr>
      <vt:lpstr>Your Turn! </vt:lpstr>
      <vt:lpstr>Your Turn! </vt:lpstr>
      <vt:lpstr>Your Turn! </vt:lpstr>
      <vt:lpstr>Why is it important to find new species and classify them?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Year 7 Science Classifications – Week 1</dc:title>
  <dc:creator>OPACAK Ivan [Safety Bay Senior High School]</dc:creator>
  <cp:lastModifiedBy>HOWARTH Ava [Safety Bay Senior High School]</cp:lastModifiedBy>
  <cp:revision>28</cp:revision>
  <dcterms:created xsi:type="dcterms:W3CDTF">2022-05-25T01:32:40Z</dcterms:created>
  <dcterms:modified xsi:type="dcterms:W3CDTF">2022-05-25T06:32:53Z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